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</p:sldIdLst>
  <p:sldSz cx="14630400" cy="8229600"/>
  <p:notesSz cx="8229600" cy="14630400"/>
  <p:embeddedFontLst>
    <p:embeddedFont>
      <p:font typeface="Raleway" pitchFamily="2" charset="0"/>
      <p:regular r:id="rId17"/>
    </p:embeddedFont>
    <p:embeddedFont>
      <p:font typeface="Roboto" panose="02000000000000000000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7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632" y="656073"/>
            <a:ext cx="4848322" cy="72724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42611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SmartRetail: Sales Forecasting and Customer Analytics with Machine Learning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1091446" y="4223742"/>
            <a:ext cx="72587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Members: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1091446" y="4764524"/>
            <a:ext cx="72587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2310030184 - Sadhwika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091446" y="5305306"/>
            <a:ext cx="72587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2310030363 - Hannah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91446" y="5846088"/>
            <a:ext cx="72587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2310030186 - Sumeaira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93790" y="4000500"/>
            <a:ext cx="22860" cy="238637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9295D3-638A-6D46-08D8-747525DBF72D}"/>
              </a:ext>
            </a:extLst>
          </p:cNvPr>
          <p:cNvSpPr/>
          <p:nvPr/>
        </p:nvSpPr>
        <p:spPr>
          <a:xfrm>
            <a:off x="12801600" y="7730837"/>
            <a:ext cx="1756064" cy="426027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856" y="1423542"/>
            <a:ext cx="8605242" cy="433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Machine Learning Models: Random Forest Regression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58856" y="2465489"/>
            <a:ext cx="7591523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 Forest Regression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a powerful supervised machine learning algorithm versatile for </a:t>
            </a:r>
            <a:b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predicting continuous target variables like sales figures. It constructs multiple decision </a:t>
            </a:r>
            <a:b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trees during training and outputs the mean prediction of the individual trees.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58859" y="3532305"/>
            <a:ext cx="13520499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Utilizes an </a:t>
            </a: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ensemble learning method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combining predictions from many decision trees to</a:t>
            </a:r>
            <a:b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improve </a:t>
            </a: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control overfitting.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658856" y="4301754"/>
            <a:ext cx="6614776" cy="638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Excellent for predicting sales based on a variety of input features such as </a:t>
            </a: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 attributes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b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demographics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</a:t>
            </a: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promotional activities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658856" y="5059502"/>
            <a:ext cx="7186277" cy="431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</a:t>
            </a: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high-dimensional data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complex interactions between features well without </a:t>
            </a:r>
            <a:b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requiring feature scaling.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658856" y="5804519"/>
            <a:ext cx="13520499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insights into </a:t>
            </a: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importance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indicating which factors most influence </a:t>
            </a:r>
            <a:b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sales predictions.</a:t>
            </a:r>
            <a:endParaRPr lang="en-US" sz="12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308" y="2403549"/>
            <a:ext cx="6052233" cy="4248756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474" y="6687906"/>
            <a:ext cx="4075748" cy="38147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4950" y="8560594"/>
            <a:ext cx="13520499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60CF2F-614C-5340-129C-A1B1FE0E9186}"/>
              </a:ext>
            </a:extLst>
          </p:cNvPr>
          <p:cNvSpPr/>
          <p:nvPr/>
        </p:nvSpPr>
        <p:spPr>
          <a:xfrm>
            <a:off x="12801600" y="7730837"/>
            <a:ext cx="1756064" cy="426027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958" y="1034143"/>
            <a:ext cx="566380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Analytics: RFM and K-Means Clustering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34958" y="1663204"/>
            <a:ext cx="12404765" cy="183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Goal &amp; Application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This two-step process allows retailers to clearly identify high-value, loyal, and at-risk customers. The derived customer segments are then used to design </a:t>
            </a: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highly personalized and impactful marketing campaigns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directly improving customer retention and maximizing Customer Lifetime Value (CLV).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80" y="2805848"/>
            <a:ext cx="6362033" cy="3847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96835" y="5144572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endParaRPr lang="en-US" sz="750" dirty="0"/>
          </a:p>
        </p:txBody>
      </p:sp>
      <p:sp>
        <p:nvSpPr>
          <p:cNvPr id="8" name="Text 3"/>
          <p:cNvSpPr/>
          <p:nvPr/>
        </p:nvSpPr>
        <p:spPr>
          <a:xfrm>
            <a:off x="7443788" y="5144572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endParaRPr lang="en-US" sz="750" dirty="0"/>
          </a:p>
        </p:txBody>
      </p:sp>
      <p:sp>
        <p:nvSpPr>
          <p:cNvPr id="10" name="Text 4"/>
          <p:cNvSpPr/>
          <p:nvPr/>
        </p:nvSpPr>
        <p:spPr>
          <a:xfrm>
            <a:off x="396835" y="9104828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endParaRPr lang="en-US" sz="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748688-FBD6-D244-2E7F-FBDE56351395}"/>
              </a:ext>
            </a:extLst>
          </p:cNvPr>
          <p:cNvSpPr/>
          <p:nvPr/>
        </p:nvSpPr>
        <p:spPr>
          <a:xfrm>
            <a:off x="12801600" y="7730837"/>
            <a:ext cx="1756064" cy="426027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DA8CF1B8-D26D-285A-C33A-F562A30CF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863" y="2578270"/>
            <a:ext cx="5525983" cy="43022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3" descr="preencoded.png">
            <a:extLst>
              <a:ext uri="{FF2B5EF4-FFF2-40B4-BE49-F238E27FC236}">
                <a16:creationId xmlns:a16="http://schemas.microsoft.com/office/drawing/2014/main" id="{37F2574D-265A-FBA8-F971-73455A8E5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1" y="1510114"/>
            <a:ext cx="6886834" cy="5209371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A8ECC00-3A43-B76C-7371-D1C0CEC99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917" y="3090832"/>
            <a:ext cx="4908819" cy="20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28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1517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350448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models successfully demonstrate their capability to </a:t>
            </a:r>
            <a:r>
              <a:rPr lang="en-US" sz="15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sales forecasting accuracy</a:t>
            </a: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provide </a:t>
            </a:r>
            <a:r>
              <a:rPr lang="en-US" sz="15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deeper customer understanding</a:t>
            </a: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 the retail domain.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20897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helps in </a:t>
            </a:r>
            <a:r>
              <a:rPr lang="en-US" sz="15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better inventory planning</a:t>
            </a: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informed business decisions.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59593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combination of advanced forecasting (ARIMA, Prophet, RF) and effective clustering (</a:t>
            </a:r>
            <a:r>
              <a:rPr lang="en-US" sz="15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K-Means</a:t>
            </a: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on RFM) provides </a:t>
            </a:r>
            <a:r>
              <a:rPr lang="en-US" sz="15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actionable insights</a:t>
            </a: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retailers.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30042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SmartRetail</a:t>
            </a: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makes retail operations data-driven, efficient, and customer-focused, addressing the challenge of fast-changing market trends.</a:t>
            </a:r>
            <a:endParaRPr lang="en-US" sz="15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36265F-BEA3-4672-536F-D8C098FCEE0D}"/>
              </a:ext>
            </a:extLst>
          </p:cNvPr>
          <p:cNvSpPr/>
          <p:nvPr/>
        </p:nvSpPr>
        <p:spPr>
          <a:xfrm>
            <a:off x="12801600" y="7730837"/>
            <a:ext cx="1756064" cy="426027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34295" y="380476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 YOU</a:t>
            </a:r>
            <a:endParaRPr lang="en-US" sz="3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E64D74-8526-8FCB-D2C5-298CF371346C}"/>
              </a:ext>
            </a:extLst>
          </p:cNvPr>
          <p:cNvSpPr/>
          <p:nvPr/>
        </p:nvSpPr>
        <p:spPr>
          <a:xfrm>
            <a:off x="12801600" y="7730837"/>
            <a:ext cx="1756064" cy="426027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629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Introduction: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3403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SmartRetail revolutionizes retail operations by leveraging advanced data-driven techniques to enhance sales performance and deepen customer understanding. This innovative approach empowers businesses to make informed decisions.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592354"/>
            <a:ext cx="4215289" cy="1421725"/>
          </a:xfrm>
          <a:prstGeom prst="roundRect">
            <a:avLst>
              <a:gd name="adj" fmla="val 5863"/>
            </a:avLst>
          </a:prstGeom>
          <a:solidFill>
            <a:srgbClr val="000000"/>
          </a:solidFill>
          <a:ln w="7620">
            <a:solidFill>
              <a:srgbClr val="19191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99768" y="379833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Sales Forecasting 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9768" y="4187785"/>
            <a:ext cx="380333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 future demand with high accuracy.</a:t>
            </a:r>
            <a:endParaRPr lang="en-US" sz="1950" dirty="0"/>
          </a:p>
        </p:txBody>
      </p:sp>
      <p:sp>
        <p:nvSpPr>
          <p:cNvPr id="7" name="Shape 5"/>
          <p:cNvSpPr/>
          <p:nvPr/>
        </p:nvSpPr>
        <p:spPr>
          <a:xfrm>
            <a:off x="5207437" y="3592354"/>
            <a:ext cx="4215408" cy="1421725"/>
          </a:xfrm>
          <a:prstGeom prst="roundRect">
            <a:avLst>
              <a:gd name="adj" fmla="val 5863"/>
            </a:avLst>
          </a:prstGeom>
          <a:solidFill>
            <a:srgbClr val="000000"/>
          </a:solidFill>
          <a:ln w="7620">
            <a:solidFill>
              <a:srgbClr val="19191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13415" y="3798332"/>
            <a:ext cx="271974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Inventory Management 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413415" y="4187785"/>
            <a:ext cx="3803452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 stock levels and reduce waste.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9621203" y="3592354"/>
            <a:ext cx="4215289" cy="1421725"/>
          </a:xfrm>
          <a:prstGeom prst="roundRect">
            <a:avLst>
              <a:gd name="adj" fmla="val 5863"/>
            </a:avLst>
          </a:prstGeom>
          <a:solidFill>
            <a:srgbClr val="000000"/>
          </a:solidFill>
          <a:ln w="7620">
            <a:solidFill>
              <a:srgbClr val="19191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27181" y="379833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Strategies 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827181" y="4187785"/>
            <a:ext cx="380333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 personalized marketing campaigns.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93790" y="523732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integrating sophisticated Machine Learning models, SmartRetail predicts market trends and segments customers effectively, transforming retail decisions into smarter, faster, and more profitable actions.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93790" y="609564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A35CBC-EF35-9A95-8AF0-55F482A123BA}"/>
              </a:ext>
            </a:extLst>
          </p:cNvPr>
          <p:cNvSpPr/>
          <p:nvPr/>
        </p:nvSpPr>
        <p:spPr>
          <a:xfrm>
            <a:off x="12801600" y="7730837"/>
            <a:ext cx="1756064" cy="426027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674370"/>
            <a:ext cx="4750713" cy="593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Objectives: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60095" y="1648182"/>
            <a:ext cx="13110210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SmartRetail’s core objectives are designed to deliver a comprehensive suite of benefits, ensuring that retailers are equipped to navigate and capitalize on the complexities of the modern market landscape.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60095" y="2754868"/>
            <a:ext cx="4243388" cy="2314575"/>
          </a:xfrm>
          <a:prstGeom prst="roundRect">
            <a:avLst>
              <a:gd name="adj" fmla="val 474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60095" y="2732008"/>
            <a:ext cx="4243388" cy="91440"/>
          </a:xfrm>
          <a:prstGeom prst="roundRect">
            <a:avLst>
              <a:gd name="adj" fmla="val 87284"/>
            </a:avLst>
          </a:prstGeom>
          <a:solidFill>
            <a:srgbClr val="1B1B27"/>
          </a:solidFill>
          <a:ln/>
        </p:spPr>
      </p:sp>
      <p:sp>
        <p:nvSpPr>
          <p:cNvPr id="6" name="Shape 4"/>
          <p:cNvSpPr/>
          <p:nvPr/>
        </p:nvSpPr>
        <p:spPr>
          <a:xfrm>
            <a:off x="2596753" y="2469832"/>
            <a:ext cx="570071" cy="570071"/>
          </a:xfrm>
          <a:prstGeom prst="roundRect">
            <a:avLst>
              <a:gd name="adj" fmla="val 160401"/>
            </a:avLst>
          </a:prstGeom>
          <a:solidFill>
            <a:srgbClr val="1B1B27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7727" y="2640806"/>
            <a:ext cx="228005" cy="22800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72979" y="3229928"/>
            <a:ext cx="2806065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Accurate Sales Prediction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72979" y="3640693"/>
            <a:ext cx="3817620" cy="1215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planning and resource allocation by precisely forecasting future sales volume and demand fluctuations. This allows for better staffing and financial forecasting.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5193506" y="2754868"/>
            <a:ext cx="4243388" cy="2314575"/>
          </a:xfrm>
          <a:prstGeom prst="roundRect">
            <a:avLst>
              <a:gd name="adj" fmla="val 474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193506" y="2732008"/>
            <a:ext cx="4243388" cy="91440"/>
          </a:xfrm>
          <a:prstGeom prst="roundRect">
            <a:avLst>
              <a:gd name="adj" fmla="val 87284"/>
            </a:avLst>
          </a:prstGeom>
          <a:solidFill>
            <a:srgbClr val="1B1B27"/>
          </a:solidFill>
          <a:ln/>
        </p:spPr>
      </p:sp>
      <p:sp>
        <p:nvSpPr>
          <p:cNvPr id="12" name="Shape 9"/>
          <p:cNvSpPr/>
          <p:nvPr/>
        </p:nvSpPr>
        <p:spPr>
          <a:xfrm>
            <a:off x="7030164" y="2469832"/>
            <a:ext cx="570071" cy="570071"/>
          </a:xfrm>
          <a:prstGeom prst="roundRect">
            <a:avLst>
              <a:gd name="adj" fmla="val 160401"/>
            </a:avLst>
          </a:prstGeom>
          <a:solidFill>
            <a:srgbClr val="1B1B27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1138" y="2640806"/>
            <a:ext cx="228005" cy="22800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06390" y="3229928"/>
            <a:ext cx="2994541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Behavior Insights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5406390" y="3640693"/>
            <a:ext cx="3817620" cy="1215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Gain a deep, granular understanding of customer preferences, purchasing patterns, and decision drivers to tailor product offerings and store experiences.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9626918" y="2754868"/>
            <a:ext cx="4243388" cy="2314575"/>
          </a:xfrm>
          <a:prstGeom prst="roundRect">
            <a:avLst>
              <a:gd name="adj" fmla="val 474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9626918" y="2732008"/>
            <a:ext cx="4243388" cy="91440"/>
          </a:xfrm>
          <a:prstGeom prst="roundRect">
            <a:avLst>
              <a:gd name="adj" fmla="val 87284"/>
            </a:avLst>
          </a:prstGeom>
          <a:solidFill>
            <a:srgbClr val="1B1B27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63576" y="2469832"/>
            <a:ext cx="570071" cy="570071"/>
          </a:xfrm>
          <a:prstGeom prst="roundRect">
            <a:avLst>
              <a:gd name="adj" fmla="val 160401"/>
            </a:avLst>
          </a:prstGeom>
          <a:solidFill>
            <a:srgbClr val="1B1B27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34549" y="2640806"/>
            <a:ext cx="228005" cy="22800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39801" y="3229928"/>
            <a:ext cx="2375297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Targeted Marketing</a:t>
            </a:r>
            <a:endParaRPr lang="en-US" sz="1850" dirty="0"/>
          </a:p>
        </p:txBody>
      </p:sp>
      <p:sp>
        <p:nvSpPr>
          <p:cNvPr id="21" name="Text 16"/>
          <p:cNvSpPr/>
          <p:nvPr/>
        </p:nvSpPr>
        <p:spPr>
          <a:xfrm>
            <a:off x="9839801" y="3640693"/>
            <a:ext cx="3817620" cy="1215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Segment customers effectively using clustering techniques like K-Means to craft highly personalized and impactful marketing campaigns, maximizing ROI.</a:t>
            </a:r>
            <a:endParaRPr lang="en-US" sz="1450" dirty="0"/>
          </a:p>
        </p:txBody>
      </p:sp>
      <p:sp>
        <p:nvSpPr>
          <p:cNvPr id="22" name="Shape 17"/>
          <p:cNvSpPr/>
          <p:nvPr/>
        </p:nvSpPr>
        <p:spPr>
          <a:xfrm>
            <a:off x="760095" y="5544503"/>
            <a:ext cx="6460093" cy="2010608"/>
          </a:xfrm>
          <a:prstGeom prst="roundRect">
            <a:avLst>
              <a:gd name="adj" fmla="val 545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760095" y="5521642"/>
            <a:ext cx="6460093" cy="91440"/>
          </a:xfrm>
          <a:prstGeom prst="roundRect">
            <a:avLst>
              <a:gd name="adj" fmla="val 87284"/>
            </a:avLst>
          </a:prstGeom>
          <a:solidFill>
            <a:srgbClr val="1B1B27"/>
          </a:solidFill>
          <a:ln/>
        </p:spPr>
      </p:sp>
      <p:sp>
        <p:nvSpPr>
          <p:cNvPr id="24" name="Shape 19"/>
          <p:cNvSpPr/>
          <p:nvPr/>
        </p:nvSpPr>
        <p:spPr>
          <a:xfrm>
            <a:off x="3705106" y="5259467"/>
            <a:ext cx="570071" cy="570071"/>
          </a:xfrm>
          <a:prstGeom prst="roundRect">
            <a:avLst>
              <a:gd name="adj" fmla="val 160401"/>
            </a:avLst>
          </a:prstGeom>
          <a:solidFill>
            <a:srgbClr val="1B1B27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76080" y="5430441"/>
            <a:ext cx="228005" cy="228005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972979" y="6019562"/>
            <a:ext cx="2747367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Reduced Inventory Costs</a:t>
            </a:r>
            <a:endParaRPr lang="en-US" sz="1850" dirty="0"/>
          </a:p>
        </p:txBody>
      </p:sp>
      <p:sp>
        <p:nvSpPr>
          <p:cNvPr id="27" name="Text 21"/>
          <p:cNvSpPr/>
          <p:nvPr/>
        </p:nvSpPr>
        <p:spPr>
          <a:xfrm>
            <a:off x="972979" y="6430328"/>
            <a:ext cx="6034326" cy="9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 stock levels dynamically to minimize excessive holding costs, reduce the risk of obsolescence, and prevent costly out-of-stock scenarios.</a:t>
            </a:r>
            <a:endParaRPr lang="en-US" sz="1450" dirty="0"/>
          </a:p>
        </p:txBody>
      </p:sp>
      <p:sp>
        <p:nvSpPr>
          <p:cNvPr id="28" name="Shape 22"/>
          <p:cNvSpPr/>
          <p:nvPr/>
        </p:nvSpPr>
        <p:spPr>
          <a:xfrm>
            <a:off x="7410212" y="5544503"/>
            <a:ext cx="6460093" cy="2010608"/>
          </a:xfrm>
          <a:prstGeom prst="roundRect">
            <a:avLst>
              <a:gd name="adj" fmla="val 545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9" name="Shape 23"/>
          <p:cNvSpPr/>
          <p:nvPr/>
        </p:nvSpPr>
        <p:spPr>
          <a:xfrm>
            <a:off x="7410212" y="5521642"/>
            <a:ext cx="6460093" cy="91440"/>
          </a:xfrm>
          <a:prstGeom prst="roundRect">
            <a:avLst>
              <a:gd name="adj" fmla="val 87284"/>
            </a:avLst>
          </a:prstGeom>
          <a:solidFill>
            <a:srgbClr val="1B1B27"/>
          </a:solidFill>
          <a:ln/>
        </p:spPr>
      </p:sp>
      <p:sp>
        <p:nvSpPr>
          <p:cNvPr id="30" name="Shape 24"/>
          <p:cNvSpPr/>
          <p:nvPr/>
        </p:nvSpPr>
        <p:spPr>
          <a:xfrm>
            <a:off x="10355223" y="5259467"/>
            <a:ext cx="570071" cy="570071"/>
          </a:xfrm>
          <a:prstGeom prst="roundRect">
            <a:avLst>
              <a:gd name="adj" fmla="val 160401"/>
            </a:avLst>
          </a:prstGeom>
          <a:solidFill>
            <a:srgbClr val="1B1B27"/>
          </a:solidFill>
          <a:ln/>
        </p:spPr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26197" y="5430441"/>
            <a:ext cx="228005" cy="228005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7623096" y="6019562"/>
            <a:ext cx="2375297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ML-Driven Decisions</a:t>
            </a:r>
            <a:endParaRPr lang="en-US" sz="1850" dirty="0"/>
          </a:p>
        </p:txBody>
      </p:sp>
      <p:sp>
        <p:nvSpPr>
          <p:cNvPr id="33" name="Text 26"/>
          <p:cNvSpPr/>
          <p:nvPr/>
        </p:nvSpPr>
        <p:spPr>
          <a:xfrm>
            <a:off x="7623096" y="6430328"/>
            <a:ext cx="6034326" cy="9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 every decision—from merchandising to logistics—with actionable, data-informed insights generated by our robust machine learning models.</a:t>
            </a:r>
            <a:endParaRPr lang="en-US" sz="1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129DD9-C07E-0B9D-A85E-B981DD0F7508}"/>
              </a:ext>
            </a:extLst>
          </p:cNvPr>
          <p:cNvSpPr/>
          <p:nvPr/>
        </p:nvSpPr>
        <p:spPr>
          <a:xfrm>
            <a:off x="12801600" y="7730837"/>
            <a:ext cx="1756064" cy="426027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706" y="477083"/>
            <a:ext cx="4339233" cy="541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Architecture Diagram: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566" y="1364575"/>
            <a:ext cx="4431149" cy="59159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2706" y="7475339"/>
            <a:ext cx="13244989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71DA5-F112-E730-7EC7-21A1C0FF6724}"/>
              </a:ext>
            </a:extLst>
          </p:cNvPr>
          <p:cNvSpPr/>
          <p:nvPr/>
        </p:nvSpPr>
        <p:spPr>
          <a:xfrm>
            <a:off x="12801600" y="7730837"/>
            <a:ext cx="1756064" cy="426027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274" y="589002"/>
            <a:ext cx="9776698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Workflow: 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71274" y="1449110"/>
            <a:ext cx="1328785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structured workflow illustrates the entire pipeline, detailing how raw transactional data is processed, modeled, and ultimately converted into strategic business actions.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671274" y="1906429"/>
            <a:ext cx="13287851" cy="1012627"/>
          </a:xfrm>
          <a:prstGeom prst="roundRect">
            <a:avLst>
              <a:gd name="adj" fmla="val 696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00000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94134" y="1929289"/>
            <a:ext cx="671274" cy="966907"/>
          </a:xfrm>
          <a:prstGeom prst="roundRect">
            <a:avLst>
              <a:gd name="adj" fmla="val 6414"/>
            </a:avLst>
          </a:prstGeom>
          <a:solidFill>
            <a:srgbClr val="000000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113" y="2286833"/>
            <a:ext cx="251698" cy="2516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33168" y="2097048"/>
            <a:ext cx="2097762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Acquisition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533168" y="2459831"/>
            <a:ext cx="1223533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 extraction of the Kaggle Retail Transaction Dataset.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671274" y="3086814"/>
            <a:ext cx="13287851" cy="1012627"/>
          </a:xfrm>
          <a:prstGeom prst="roundRect">
            <a:avLst>
              <a:gd name="adj" fmla="val 696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00000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94134" y="3109674"/>
            <a:ext cx="671274" cy="966907"/>
          </a:xfrm>
          <a:prstGeom prst="roundRect">
            <a:avLst>
              <a:gd name="adj" fmla="val 6414"/>
            </a:avLst>
          </a:prstGeom>
          <a:solidFill>
            <a:srgbClr val="000000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0113" y="3467219"/>
            <a:ext cx="251698" cy="25169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533168" y="3277433"/>
            <a:ext cx="2097762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Preprocessing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1533168" y="3640217"/>
            <a:ext cx="1223533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Critical steps including cleaning, missing value imputation/handling, and sophisticated feature engineering.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671274" y="4267200"/>
            <a:ext cx="13287851" cy="1012627"/>
          </a:xfrm>
          <a:prstGeom prst="roundRect">
            <a:avLst>
              <a:gd name="adj" fmla="val 696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000000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694134" y="4290060"/>
            <a:ext cx="671274" cy="966907"/>
          </a:xfrm>
          <a:prstGeom prst="roundRect">
            <a:avLst>
              <a:gd name="adj" fmla="val 6414"/>
            </a:avLst>
          </a:prstGeom>
          <a:solidFill>
            <a:srgbClr val="000000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0113" y="4647605"/>
            <a:ext cx="251698" cy="25169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533168" y="4457819"/>
            <a:ext cx="2097762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Training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1533168" y="4820603"/>
            <a:ext cx="1223533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Concurrent training of specialized models: Time Series (ARIMA, Prophet), Regression (Random Forest), and Clustering (K-Means).</a:t>
            </a:r>
            <a:endParaRPr lang="en-US" sz="1300" dirty="0"/>
          </a:p>
        </p:txBody>
      </p:sp>
      <p:sp>
        <p:nvSpPr>
          <p:cNvPr id="19" name="Shape 14"/>
          <p:cNvSpPr/>
          <p:nvPr/>
        </p:nvSpPr>
        <p:spPr>
          <a:xfrm>
            <a:off x="671274" y="5447586"/>
            <a:ext cx="13287851" cy="1012627"/>
          </a:xfrm>
          <a:prstGeom prst="roundRect">
            <a:avLst>
              <a:gd name="adj" fmla="val 696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000000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694134" y="5470446"/>
            <a:ext cx="671274" cy="966907"/>
          </a:xfrm>
          <a:prstGeom prst="roundRect">
            <a:avLst>
              <a:gd name="adj" fmla="val 6414"/>
            </a:avLst>
          </a:prstGeom>
          <a:solidFill>
            <a:srgbClr val="000000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0113" y="5827990"/>
            <a:ext cx="251698" cy="25169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533168" y="5638205"/>
            <a:ext cx="2468047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Prediction/Segmentation</a:t>
            </a:r>
            <a:endParaRPr lang="en-US" sz="1650" dirty="0"/>
          </a:p>
        </p:txBody>
      </p:sp>
      <p:sp>
        <p:nvSpPr>
          <p:cNvPr id="23" name="Text 17"/>
          <p:cNvSpPr/>
          <p:nvPr/>
        </p:nvSpPr>
        <p:spPr>
          <a:xfrm>
            <a:off x="1533168" y="6000988"/>
            <a:ext cx="1223533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Generation of accurate Sales Forecasts and distinct, behavioral Customer Groups.</a:t>
            </a:r>
            <a:endParaRPr lang="en-US" sz="1300" dirty="0"/>
          </a:p>
        </p:txBody>
      </p:sp>
      <p:sp>
        <p:nvSpPr>
          <p:cNvPr id="24" name="Shape 18"/>
          <p:cNvSpPr/>
          <p:nvPr/>
        </p:nvSpPr>
        <p:spPr>
          <a:xfrm>
            <a:off x="671274" y="6627971"/>
            <a:ext cx="13287851" cy="1012627"/>
          </a:xfrm>
          <a:prstGeom prst="roundRect">
            <a:avLst>
              <a:gd name="adj" fmla="val 696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000000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694134" y="6650831"/>
            <a:ext cx="671274" cy="966907"/>
          </a:xfrm>
          <a:prstGeom prst="roundRect">
            <a:avLst>
              <a:gd name="adj" fmla="val 6414"/>
            </a:avLst>
          </a:prstGeom>
          <a:solidFill>
            <a:srgbClr val="000000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113" y="7008376"/>
            <a:ext cx="251698" cy="251698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533168" y="6818590"/>
            <a:ext cx="2097762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Actionable Insights</a:t>
            </a:r>
            <a:endParaRPr lang="en-US" sz="1650" dirty="0"/>
          </a:p>
        </p:txBody>
      </p:sp>
      <p:sp>
        <p:nvSpPr>
          <p:cNvPr id="28" name="Text 21"/>
          <p:cNvSpPr/>
          <p:nvPr/>
        </p:nvSpPr>
        <p:spPr>
          <a:xfrm>
            <a:off x="1533168" y="7181374"/>
            <a:ext cx="1223533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results directly inform and optimize inventory planning, marketing campaign design, and overall business strategy.</a:t>
            </a:r>
            <a:endParaRPr lang="en-US" sz="13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F5098D-7E44-C99E-4E80-7054FCFC4FD8}"/>
              </a:ext>
            </a:extLst>
          </p:cNvPr>
          <p:cNvSpPr/>
          <p:nvPr/>
        </p:nvSpPr>
        <p:spPr>
          <a:xfrm>
            <a:off x="12801600" y="7730837"/>
            <a:ext cx="1756064" cy="426027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867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Methodology: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0558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SmartRetail framework is engineered around a robust, multi-faceted approach to harness the full potential of transactional data. This methodology is divided into three interconnected phases: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663910"/>
            <a:ext cx="4215289" cy="2776895"/>
          </a:xfrm>
          <a:prstGeom prst="roundRect">
            <a:avLst>
              <a:gd name="adj" fmla="val 395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3663910"/>
            <a:ext cx="91440" cy="2776895"/>
          </a:xfrm>
          <a:prstGeom prst="roundRect">
            <a:avLst>
              <a:gd name="adj" fmla="val 91163"/>
            </a:avLst>
          </a:prstGeom>
          <a:solidFill>
            <a:srgbClr val="1B1B27"/>
          </a:solidFill>
          <a:ln/>
        </p:spPr>
      </p:sp>
      <p:sp>
        <p:nvSpPr>
          <p:cNvPr id="6" name="Text 4"/>
          <p:cNvSpPr/>
          <p:nvPr/>
        </p:nvSpPr>
        <p:spPr>
          <a:xfrm>
            <a:off x="1083588" y="3885128"/>
            <a:ext cx="283083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Processing Pipeline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83588" y="4314349"/>
            <a:ext cx="3704273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data quality and model readiness through thorough preprocessing, including handling missing values, encoding categorical variables, and advanced feature engineering to extract maximum signal.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663910"/>
            <a:ext cx="4215408" cy="2776895"/>
          </a:xfrm>
          <a:prstGeom prst="roundRect">
            <a:avLst>
              <a:gd name="adj" fmla="val 395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4577" y="3663910"/>
            <a:ext cx="91440" cy="2776895"/>
          </a:xfrm>
          <a:prstGeom prst="roundRect">
            <a:avLst>
              <a:gd name="adj" fmla="val 91163"/>
            </a:avLst>
          </a:prstGeom>
          <a:solidFill>
            <a:srgbClr val="1B1B27"/>
          </a:solidFill>
          <a:ln/>
        </p:spPr>
      </p:sp>
      <p:sp>
        <p:nvSpPr>
          <p:cNvPr id="10" name="Text 8"/>
          <p:cNvSpPr/>
          <p:nvPr/>
        </p:nvSpPr>
        <p:spPr>
          <a:xfrm>
            <a:off x="5497235" y="388512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Forecasting Models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497235" y="4314349"/>
            <a:ext cx="3704392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Employs a powerful suite of time-series and regression models, specifically </a:t>
            </a:r>
            <a:r>
              <a:rPr lang="en-US" sz="15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ARIMA, Prophet, and Random Forest Regression</a:t>
            </a: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to predict future sales demand with high fidelity.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663910"/>
            <a:ext cx="4215289" cy="2776895"/>
          </a:xfrm>
          <a:prstGeom prst="roundRect">
            <a:avLst>
              <a:gd name="adj" fmla="val 395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98343" y="3663910"/>
            <a:ext cx="91440" cy="2776895"/>
          </a:xfrm>
          <a:prstGeom prst="roundRect">
            <a:avLst>
              <a:gd name="adj" fmla="val 91163"/>
            </a:avLst>
          </a:prstGeom>
          <a:solidFill>
            <a:srgbClr val="1B1B27"/>
          </a:solidFill>
          <a:ln/>
        </p:spPr>
      </p:sp>
      <p:sp>
        <p:nvSpPr>
          <p:cNvPr id="14" name="Text 12"/>
          <p:cNvSpPr/>
          <p:nvPr/>
        </p:nvSpPr>
        <p:spPr>
          <a:xfrm>
            <a:off x="9911001" y="3885128"/>
            <a:ext cx="279654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Segmentation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911001" y="4314349"/>
            <a:ext cx="370427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Utilizes the tried-and-true </a:t>
            </a:r>
            <a:r>
              <a:rPr lang="en-US" sz="15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RFM analysis</a:t>
            </a: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combined with </a:t>
            </a:r>
            <a:r>
              <a:rPr lang="en-US" sz="15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K-Means clustering</a:t>
            </a: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group customers into meaningful segments based on their intrinsic transactional behavior.</a:t>
            </a:r>
            <a:endParaRPr lang="en-US" sz="15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3B0233-969B-DFE0-80C1-86D8AC71867F}"/>
              </a:ext>
            </a:extLst>
          </p:cNvPr>
          <p:cNvSpPr/>
          <p:nvPr/>
        </p:nvSpPr>
        <p:spPr>
          <a:xfrm>
            <a:off x="12801600" y="7730837"/>
            <a:ext cx="1756064" cy="426027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858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Preprocessing: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3549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Thorough data preparation was essential to ensure model accuracy and reliability. Key steps included: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576280"/>
            <a:ext cx="13042821" cy="2634734"/>
          </a:xfrm>
          <a:prstGeom prst="roundRect">
            <a:avLst>
              <a:gd name="adj" fmla="val 316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583900"/>
            <a:ext cx="4342448" cy="2619494"/>
          </a:xfrm>
          <a:prstGeom prst="roundRect">
            <a:avLst>
              <a:gd name="adj" fmla="val 3182"/>
            </a:avLst>
          </a:prstGeom>
          <a:solidFill>
            <a:srgbClr val="1B1B27"/>
          </a:solidFill>
          <a:ln/>
        </p:spPr>
      </p:sp>
      <p:sp>
        <p:nvSpPr>
          <p:cNvPr id="6" name="Text 4"/>
          <p:cNvSpPr/>
          <p:nvPr/>
        </p:nvSpPr>
        <p:spPr>
          <a:xfrm>
            <a:off x="999768" y="3782258"/>
            <a:ext cx="364795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Handling Missing Values</a:t>
            </a: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Rows containing incomplete data were systematically </a:t>
            </a:r>
            <a:r>
              <a:rPr lang="en-US" sz="15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dropped</a:t>
            </a: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(df = df.dropna()), ensuring a clean, reliable sample.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143857" y="3583900"/>
            <a:ext cx="4342567" cy="2619494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8" name="Shape 6"/>
          <p:cNvSpPr/>
          <p:nvPr/>
        </p:nvSpPr>
        <p:spPr>
          <a:xfrm>
            <a:off x="5143857" y="3583900"/>
            <a:ext cx="22860" cy="2619494"/>
          </a:xfrm>
          <a:prstGeom prst="roundRect">
            <a:avLst>
              <a:gd name="adj" fmla="val 364651"/>
            </a:avLst>
          </a:prstGeom>
          <a:solidFill>
            <a:srgbClr val="343440"/>
          </a:solidFill>
          <a:ln/>
        </p:spPr>
      </p:sp>
      <p:sp>
        <p:nvSpPr>
          <p:cNvPr id="9" name="Text 7"/>
          <p:cNvSpPr/>
          <p:nvPr/>
        </p:nvSpPr>
        <p:spPr>
          <a:xfrm>
            <a:off x="5639991" y="3782258"/>
            <a:ext cx="3350300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Cleaning</a:t>
            </a: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The 'Total' column was standardized by removing non-numeric characters (like '$' and ',') and explicitly converted to a </a:t>
            </a:r>
            <a:r>
              <a:rPr lang="en-US" sz="15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float</a:t>
            </a: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 type for accurate numerical analysis.</a:t>
            </a:r>
            <a:endParaRPr lang="en-US" sz="15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9913" y="4769465"/>
            <a:ext cx="248007" cy="248007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9486424" y="3583900"/>
            <a:ext cx="4342567" cy="2619494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3" name="Shape 10"/>
          <p:cNvSpPr/>
          <p:nvPr/>
        </p:nvSpPr>
        <p:spPr>
          <a:xfrm>
            <a:off x="9486424" y="3583900"/>
            <a:ext cx="22860" cy="2619494"/>
          </a:xfrm>
          <a:prstGeom prst="roundRect">
            <a:avLst>
              <a:gd name="adj" fmla="val 364651"/>
            </a:avLst>
          </a:prstGeom>
          <a:solidFill>
            <a:srgbClr val="343440"/>
          </a:solidFill>
          <a:ln/>
        </p:spPr>
      </p:sp>
      <p:sp>
        <p:nvSpPr>
          <p:cNvPr id="14" name="Text 11"/>
          <p:cNvSpPr/>
          <p:nvPr/>
        </p:nvSpPr>
        <p:spPr>
          <a:xfrm>
            <a:off x="9982557" y="3782258"/>
            <a:ext cx="3648075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Engineering</a:t>
            </a: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This critical step involved transforming the 'Order Date' into a datetime format and extracting valuable, granular, time-based features for enhanced regression modeling, including: </a:t>
            </a:r>
            <a:r>
              <a:rPr lang="en-US" sz="15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Year, Month, Day, DayOfWeek, and WeekOfYear</a:t>
            </a: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5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2480" y="4769465"/>
            <a:ext cx="248007" cy="24800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412FDC1-25A0-88C3-A7DE-F9D96CFE4969}"/>
              </a:ext>
            </a:extLst>
          </p:cNvPr>
          <p:cNvSpPr/>
          <p:nvPr/>
        </p:nvSpPr>
        <p:spPr>
          <a:xfrm>
            <a:off x="12801600" y="7730837"/>
            <a:ext cx="1756064" cy="426027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550" y="406003"/>
            <a:ext cx="4661297" cy="461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Forecasting Models: ARIMA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90550" y="1162645"/>
            <a:ext cx="13449300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1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AutoRegressive Integrated Moving Average (ARIMA)</a:t>
            </a: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model is a fundamental statistical method used for time series forecasting. It's particularly effective for predicting future sales based on historical data.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90550" y="1801177"/>
            <a:ext cx="13449300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ARIMA excels at capturing underlying </a:t>
            </a:r>
            <a:r>
              <a:rPr lang="en-US" sz="11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trend</a:t>
            </a: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1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seasonality</a:t>
            </a: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within sales data.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90550" y="2089071"/>
            <a:ext cx="13449300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decomposes time series into </a:t>
            </a:r>
            <a:r>
              <a:rPr lang="en-US" sz="11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autoregressive (AR)</a:t>
            </a: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1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integrated (I)</a:t>
            </a: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</a:t>
            </a:r>
            <a:r>
              <a:rPr lang="en-US" sz="11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moving average (MA)</a:t>
            </a: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components.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90550" y="2376964"/>
            <a:ext cx="13449300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Pros</a:t>
            </a: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Relatively simple to implement and offers high interpretability of results.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90550" y="2664857"/>
            <a:ext cx="13449300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</a:t>
            </a: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Requires the time series data to be </a:t>
            </a:r>
            <a:r>
              <a:rPr lang="en-US" sz="11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stationary</a:t>
            </a: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(constant mean, variance, and autocorrelation over time), often necessitating differencing operations.</a:t>
            </a:r>
            <a:endParaRPr lang="en-US" sz="11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3233261"/>
            <a:ext cx="6668469" cy="4264819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068" y="3233261"/>
            <a:ext cx="6268283" cy="426481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79068" y="7664172"/>
            <a:ext cx="6268283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590550" y="8199358"/>
            <a:ext cx="13449300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E98555-0549-2945-8F0A-B24A51F51532}"/>
              </a:ext>
            </a:extLst>
          </p:cNvPr>
          <p:cNvSpPr/>
          <p:nvPr/>
        </p:nvSpPr>
        <p:spPr>
          <a:xfrm>
            <a:off x="12801600" y="7730837"/>
            <a:ext cx="1756064" cy="426027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007" y="678120"/>
            <a:ext cx="5287804" cy="491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Forecasting Models : Prophet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36508" y="1310610"/>
            <a:ext cx="1337238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Prophet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 open-source forecasting tool developed by Facebook, is specifically designed for business forecasting, handling daily, weekly, and yearly seasonality patterns effectively.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29007" y="1656052"/>
            <a:ext cx="1337238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is robust to </a:t>
            </a: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outliers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missing data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significant shifts in the time series.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629007" y="1998676"/>
            <a:ext cx="1337238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Prophet automatically incorporates known </a:t>
            </a: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holidays and special events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which is crucial for retail sales forecasting.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629007" y="2364516"/>
            <a:ext cx="1337238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Its user-friendly interface allows for </a:t>
            </a: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minimal parameter tuning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making it accessible for a wide range of users.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629007" y="2736191"/>
            <a:ext cx="1337238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</a:t>
            </a: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interpretable components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such as trend, seasonality, and holiday effects, aiding business understanding.</a:t>
            </a:r>
            <a:endParaRPr lang="en-US" sz="12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86" y="3415605"/>
            <a:ext cx="6750414" cy="3919776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147" y="3415605"/>
            <a:ext cx="6356747" cy="391977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52147" y="7209592"/>
            <a:ext cx="635674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92B20A-C05D-BF9F-0272-5E2F236AEE19}"/>
              </a:ext>
            </a:extLst>
          </p:cNvPr>
          <p:cNvSpPr/>
          <p:nvPr/>
        </p:nvSpPr>
        <p:spPr>
          <a:xfrm>
            <a:off x="12801600" y="7730837"/>
            <a:ext cx="1756064" cy="426027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1102</Words>
  <Application>Microsoft Office PowerPoint</Application>
  <PresentationFormat>Custom</PresentationFormat>
  <Paragraphs>91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Raleway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Hannah Christina</cp:lastModifiedBy>
  <cp:revision>2</cp:revision>
  <dcterms:created xsi:type="dcterms:W3CDTF">2025-10-28T14:44:04Z</dcterms:created>
  <dcterms:modified xsi:type="dcterms:W3CDTF">2025-10-28T15:08:43Z</dcterms:modified>
</cp:coreProperties>
</file>